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327" r:id="rId3"/>
    <p:sldId id="335" r:id="rId4"/>
    <p:sldId id="351" r:id="rId5"/>
    <p:sldId id="321" r:id="rId6"/>
    <p:sldId id="350" r:id="rId7"/>
    <p:sldId id="352" r:id="rId8"/>
    <p:sldId id="353" r:id="rId9"/>
    <p:sldId id="364" r:id="rId10"/>
    <p:sldId id="372" r:id="rId11"/>
    <p:sldId id="367" r:id="rId12"/>
    <p:sldId id="368" r:id="rId13"/>
    <p:sldId id="373" r:id="rId14"/>
    <p:sldId id="369" r:id="rId15"/>
    <p:sldId id="370" r:id="rId16"/>
    <p:sldId id="366" r:id="rId17"/>
    <p:sldId id="371" r:id="rId18"/>
    <p:sldId id="356" r:id="rId19"/>
    <p:sldId id="357" r:id="rId20"/>
    <p:sldId id="358" r:id="rId21"/>
    <p:sldId id="359" r:id="rId22"/>
    <p:sldId id="360" r:id="rId23"/>
    <p:sldId id="361" r:id="rId24"/>
    <p:sldId id="362" r:id="rId25"/>
    <p:sldId id="36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747" autoAdjust="0"/>
  </p:normalViewPr>
  <p:slideViewPr>
    <p:cSldViewPr snapToGrid="0" snapToObjects="1">
      <p:cViewPr>
        <p:scale>
          <a:sx n="75" d="100"/>
          <a:sy n="75" d="100"/>
        </p:scale>
        <p:origin x="-16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fr-FR" sz="3600" b="1" dirty="0" smtClean="0">
                <a:solidFill>
                  <a:schemeClr val="tx1"/>
                </a:solidFill>
              </a:rPr>
              <a:t>Unité 4 – Leçon C</a:t>
            </a:r>
          </a:p>
          <a:p>
            <a:r>
              <a:rPr lang="fr-FR" sz="3600" b="1" dirty="0" smtClean="0"/>
              <a:t>Qui s’est peigné</a:t>
            </a:r>
            <a:endParaRPr lang="fr-FR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5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rcRect t="9556" b="955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66781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6 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448733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err="1" smtClean="0"/>
              <a:t>Prenez</a:t>
            </a:r>
            <a:r>
              <a:rPr lang="en-US" b="1" dirty="0" smtClean="0"/>
              <a:t> les tableaux 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err="1" smtClean="0"/>
              <a:t>Contexte</a:t>
            </a:r>
            <a:r>
              <a:rPr lang="en-US" b="1" dirty="0" smtClean="0"/>
              <a:t>: </a:t>
            </a:r>
            <a:r>
              <a:rPr lang="en-US" dirty="0" err="1" smtClean="0"/>
              <a:t>il</a:t>
            </a:r>
            <a:r>
              <a:rPr lang="en-US" dirty="0" smtClean="0"/>
              <a:t> y a </a:t>
            </a:r>
            <a:r>
              <a:rPr lang="en-US" dirty="0" err="1" smtClean="0"/>
              <a:t>eu</a:t>
            </a:r>
            <a:r>
              <a:rPr lang="en-US" dirty="0" smtClean="0"/>
              <a:t> un grand </a:t>
            </a:r>
            <a:r>
              <a:rPr lang="en-US" dirty="0" err="1" smtClean="0"/>
              <a:t>bal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Fort de France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soir</a:t>
            </a:r>
            <a:r>
              <a:rPr lang="en-US" dirty="0" smtClean="0"/>
              <a:t>. </a:t>
            </a:r>
            <a:r>
              <a:rPr lang="en-US" dirty="0" err="1" smtClean="0"/>
              <a:t>Certaines</a:t>
            </a:r>
            <a:r>
              <a:rPr lang="en-US" dirty="0" smtClean="0"/>
              <a:t> </a:t>
            </a:r>
            <a:r>
              <a:rPr lang="en-US" dirty="0" err="1" smtClean="0"/>
              <a:t>personnes</a:t>
            </a:r>
            <a:r>
              <a:rPr lang="en-US" dirty="0" smtClean="0"/>
              <a:t> se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dirty="0" err="1" smtClean="0"/>
              <a:t>sont</a:t>
            </a:r>
            <a:r>
              <a:rPr lang="en-US" dirty="0" smtClean="0"/>
              <a:t> </a:t>
            </a:r>
            <a:r>
              <a:rPr lang="en-US" smtClean="0"/>
              <a:t>peignées</a:t>
            </a:r>
            <a:r>
              <a:rPr lang="en-US" dirty="0" smtClean="0"/>
              <a:t>, </a:t>
            </a:r>
            <a:r>
              <a:rPr lang="en-US" dirty="0" err="1" smtClean="0"/>
              <a:t>mais</a:t>
            </a:r>
            <a:r>
              <a:rPr lang="en-US" dirty="0" smtClean="0"/>
              <a:t> </a:t>
            </a:r>
            <a:r>
              <a:rPr lang="en-US" dirty="0" err="1" smtClean="0"/>
              <a:t>d’autres</a:t>
            </a:r>
            <a:r>
              <a:rPr lang="en-US" dirty="0" smtClean="0"/>
              <a:t> pas. </a:t>
            </a:r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dirty="0" err="1" smtClean="0"/>
              <a:t>Ecrivez</a:t>
            </a:r>
            <a:r>
              <a:rPr lang="en-US" dirty="0" smtClean="0"/>
              <a:t> </a:t>
            </a:r>
            <a:r>
              <a:rPr lang="en-US" dirty="0" err="1" smtClean="0"/>
              <a:t>sur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tableau la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correcte</a:t>
            </a:r>
            <a:r>
              <a:rPr lang="en-US" dirty="0" smtClean="0"/>
              <a:t> du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b="1" dirty="0" smtClean="0"/>
              <a:t>“ </a:t>
            </a:r>
            <a:r>
              <a:rPr lang="en-US" b="1" dirty="0" smtClean="0"/>
              <a:t>se </a:t>
            </a:r>
            <a:r>
              <a:rPr lang="en-US" b="1" dirty="0" err="1" smtClean="0"/>
              <a:t>peigner</a:t>
            </a:r>
            <a:r>
              <a:rPr lang="en-US" b="1" dirty="0" smtClean="0"/>
              <a:t>”.  </a:t>
            </a:r>
          </a:p>
          <a:p>
            <a:pPr>
              <a:lnSpc>
                <a:spcPct val="90000"/>
              </a:lnSpc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687564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6 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4487333"/>
          </a:xfrm>
          <a:solidFill>
            <a:srgbClr val="FFFF00"/>
          </a:solidFill>
          <a:ln>
            <a:solidFill>
              <a:srgbClr val="4F81BD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err="1" smtClean="0"/>
              <a:t>Exemple</a:t>
            </a:r>
            <a:endParaRPr lang="en-US" b="1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Monique </a:t>
            </a:r>
            <a:r>
              <a:rPr lang="en-US" b="1" dirty="0" err="1" smtClean="0"/>
              <a:t>s’est</a:t>
            </a:r>
            <a:r>
              <a:rPr lang="en-US" b="1" dirty="0" smtClean="0"/>
              <a:t> </a:t>
            </a:r>
            <a:r>
              <a:rPr lang="en-US" b="1" dirty="0" err="1" smtClean="0"/>
              <a:t>peignée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b="1" dirty="0" smtClean="0"/>
              <a:t>François et Pierre </a:t>
            </a:r>
            <a:r>
              <a:rPr lang="en-US" b="1" dirty="0" smtClean="0">
                <a:solidFill>
                  <a:srgbClr val="800000"/>
                </a:solidFill>
              </a:rPr>
              <a:t>ne</a:t>
            </a:r>
            <a:r>
              <a:rPr lang="en-US" b="1" dirty="0" smtClean="0"/>
              <a:t> se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pas </a:t>
            </a:r>
            <a:r>
              <a:rPr lang="en-US" b="1" dirty="0" err="1" smtClean="0"/>
              <a:t>peignés</a:t>
            </a:r>
            <a:r>
              <a:rPr lang="en-US" b="1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37415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6 _ Qui </a:t>
            </a:r>
            <a:r>
              <a:rPr lang="en-US" dirty="0" err="1" smtClean="0"/>
              <a:t>s’est</a:t>
            </a:r>
            <a:r>
              <a:rPr lang="en-US" dirty="0" smtClean="0"/>
              <a:t> </a:t>
            </a:r>
            <a:r>
              <a:rPr lang="en-US" dirty="0" err="1" smtClean="0"/>
              <a:t>peigné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2412" r="241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8775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6 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4893733"/>
          </a:xfrm>
          <a:solidFill>
            <a:srgbClr val="FFFF00"/>
          </a:solidFill>
          <a:ln>
            <a:solidFill>
              <a:srgbClr val="4F81BD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1. </a:t>
            </a:r>
            <a:r>
              <a:rPr lang="en-US" b="1" dirty="0" err="1" smtClean="0"/>
              <a:t>tu</a:t>
            </a:r>
            <a:r>
              <a:rPr lang="en-US" b="1" dirty="0" smtClean="0"/>
              <a:t> </a:t>
            </a:r>
            <a:r>
              <a:rPr lang="en-US" b="1" dirty="0" err="1" smtClean="0"/>
              <a:t>t’es</a:t>
            </a:r>
            <a:r>
              <a:rPr lang="en-US" b="1" dirty="0" smtClean="0"/>
              <a:t> </a:t>
            </a:r>
            <a:r>
              <a:rPr lang="en-US" b="1" dirty="0" err="1" smtClean="0"/>
              <a:t>peigné</a:t>
            </a:r>
            <a:r>
              <a:rPr lang="en-US" b="1" dirty="0" smtClean="0"/>
              <a:t> (e).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2. Albert et </a:t>
            </a:r>
            <a:r>
              <a:rPr lang="en-US" b="1" dirty="0" err="1" smtClean="0"/>
              <a:t>moi</a:t>
            </a:r>
            <a:r>
              <a:rPr lang="en-US" b="1" dirty="0" smtClean="0"/>
              <a:t>, nous </a:t>
            </a:r>
            <a:r>
              <a:rPr lang="en-US" b="1" dirty="0" smtClean="0">
                <a:solidFill>
                  <a:srgbClr val="800000"/>
                </a:solidFill>
              </a:rPr>
              <a:t>ne</a:t>
            </a:r>
            <a:r>
              <a:rPr lang="en-US" b="1" dirty="0" smtClean="0"/>
              <a:t> nous </a:t>
            </a:r>
            <a:r>
              <a:rPr lang="en-US" b="1" dirty="0" err="1" smtClean="0"/>
              <a:t>sommes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pas</a:t>
            </a:r>
            <a:r>
              <a:rPr lang="en-US" b="1" dirty="0" smtClean="0"/>
              <a:t> </a:t>
            </a:r>
            <a:r>
              <a:rPr lang="en-US" b="1" dirty="0" err="1" smtClean="0"/>
              <a:t>peignés</a:t>
            </a:r>
            <a:r>
              <a:rPr lang="en-US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3. Sylvie</a:t>
            </a:r>
            <a:r>
              <a:rPr lang="en-US" b="1" dirty="0" smtClean="0">
                <a:solidFill>
                  <a:srgbClr val="800000"/>
                </a:solidFill>
              </a:rPr>
              <a:t> ne </a:t>
            </a:r>
            <a:r>
              <a:rPr lang="en-US" b="1" dirty="0" err="1" smtClean="0"/>
              <a:t>s’est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pas</a:t>
            </a:r>
            <a:r>
              <a:rPr lang="en-US" b="1" dirty="0" smtClean="0"/>
              <a:t> </a:t>
            </a:r>
            <a:r>
              <a:rPr lang="en-US" b="1" dirty="0" err="1" smtClean="0"/>
              <a:t>peignée</a:t>
            </a:r>
            <a:r>
              <a:rPr lang="en-US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4. Bruno et Arthur se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err="1" smtClean="0"/>
              <a:t>peignés</a:t>
            </a:r>
            <a:r>
              <a:rPr lang="en-US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5. Je</a:t>
            </a:r>
            <a:r>
              <a:rPr lang="en-US" b="1" dirty="0" smtClean="0">
                <a:solidFill>
                  <a:srgbClr val="800000"/>
                </a:solidFill>
              </a:rPr>
              <a:t> ne </a:t>
            </a:r>
            <a:r>
              <a:rPr lang="en-US" b="1" dirty="0" smtClean="0"/>
              <a:t>me </a:t>
            </a:r>
            <a:r>
              <a:rPr lang="en-US" b="1" dirty="0" err="1" smtClean="0"/>
              <a:t>suis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pas</a:t>
            </a:r>
            <a:r>
              <a:rPr lang="en-US" b="1" dirty="0" smtClean="0"/>
              <a:t> </a:t>
            </a:r>
            <a:r>
              <a:rPr lang="en-US" b="1" dirty="0" err="1" smtClean="0"/>
              <a:t>peigné</a:t>
            </a:r>
            <a:r>
              <a:rPr lang="en-US" b="1" dirty="0" smtClean="0"/>
              <a:t> (e)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6. </a:t>
            </a:r>
            <a:r>
              <a:rPr lang="en-US" b="1" dirty="0" err="1" smtClean="0"/>
              <a:t>Alexandre</a:t>
            </a:r>
            <a:r>
              <a:rPr lang="en-US" b="1" dirty="0" smtClean="0"/>
              <a:t> et </a:t>
            </a:r>
            <a:r>
              <a:rPr lang="en-US" b="1" dirty="0" err="1" smtClean="0"/>
              <a:t>toi</a:t>
            </a:r>
            <a:r>
              <a:rPr lang="en-US" b="1" dirty="0" smtClean="0"/>
              <a:t>, </a:t>
            </a:r>
            <a:r>
              <a:rPr lang="en-US" b="1" dirty="0" err="1" smtClean="0"/>
              <a:t>vous</a:t>
            </a:r>
            <a:r>
              <a:rPr lang="en-US" b="1" dirty="0" smtClean="0"/>
              <a:t> </a:t>
            </a:r>
            <a:r>
              <a:rPr lang="en-US" b="1" dirty="0" err="1" smtClean="0"/>
              <a:t>êtes</a:t>
            </a:r>
            <a:r>
              <a:rPr lang="en-US" b="1" dirty="0" smtClean="0"/>
              <a:t> </a:t>
            </a:r>
            <a:r>
              <a:rPr lang="en-US" b="1" dirty="0" err="1" smtClean="0"/>
              <a:t>peignés</a:t>
            </a:r>
            <a:r>
              <a:rPr lang="en-US" b="1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2736147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6 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4893733"/>
          </a:xfrm>
          <a:solidFill>
            <a:srgbClr val="FFFF00"/>
          </a:solidFill>
          <a:ln>
            <a:solidFill>
              <a:srgbClr val="4F81BD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smtClean="0"/>
              <a:t>7. </a:t>
            </a:r>
            <a:r>
              <a:rPr lang="en-US" b="1" dirty="0" err="1" smtClean="0"/>
              <a:t>Véro</a:t>
            </a:r>
            <a:r>
              <a:rPr lang="en-US" b="1" dirty="0" smtClean="0"/>
              <a:t> et </a:t>
            </a:r>
            <a:r>
              <a:rPr lang="en-US" b="1" dirty="0" err="1" smtClean="0"/>
              <a:t>sa</a:t>
            </a:r>
            <a:r>
              <a:rPr lang="en-US" b="1" dirty="0" smtClean="0"/>
              <a:t> </a:t>
            </a:r>
            <a:r>
              <a:rPr lang="en-US" b="1" dirty="0" err="1" smtClean="0"/>
              <a:t>cousine</a:t>
            </a:r>
            <a:r>
              <a:rPr lang="en-US" b="1" dirty="0" smtClean="0">
                <a:solidFill>
                  <a:srgbClr val="800000"/>
                </a:solidFill>
              </a:rPr>
              <a:t> ne </a:t>
            </a:r>
            <a:r>
              <a:rPr lang="en-US" b="1" dirty="0" smtClean="0"/>
              <a:t>se </a:t>
            </a:r>
            <a:r>
              <a:rPr lang="en-US" b="1" dirty="0" err="1" smtClean="0"/>
              <a:t>sont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pas </a:t>
            </a:r>
            <a:r>
              <a:rPr lang="en-US" b="1" dirty="0" err="1" smtClean="0"/>
              <a:t>peignées</a:t>
            </a:r>
            <a:r>
              <a:rPr lang="en-US" b="1" dirty="0" smtClean="0"/>
              <a:t>.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8. Mon grand-</a:t>
            </a:r>
            <a:r>
              <a:rPr lang="en-US" b="1" dirty="0" err="1" smtClean="0"/>
              <a:t>père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800000"/>
                </a:solidFill>
              </a:rPr>
              <a:t>ne</a:t>
            </a:r>
            <a:r>
              <a:rPr lang="en-US" b="1" dirty="0" smtClean="0"/>
              <a:t> </a:t>
            </a:r>
            <a:r>
              <a:rPr lang="en-US" b="1" dirty="0" err="1" smtClean="0"/>
              <a:t>s’est</a:t>
            </a:r>
            <a:r>
              <a:rPr lang="en-US" b="1" dirty="0" smtClean="0">
                <a:solidFill>
                  <a:srgbClr val="800000"/>
                </a:solidFill>
              </a:rPr>
              <a:t> pas </a:t>
            </a:r>
            <a:r>
              <a:rPr lang="en-US" b="1" dirty="0" err="1" smtClean="0"/>
              <a:t>peigné</a:t>
            </a:r>
            <a:r>
              <a:rPr lang="en-US" b="1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89855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Rappel : Note </a:t>
            </a:r>
            <a:r>
              <a:rPr lang="en-US" dirty="0"/>
              <a:t>de </a:t>
            </a:r>
            <a:r>
              <a:rPr lang="en-US" dirty="0" err="1"/>
              <a:t>grammaire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Si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voulez</a:t>
            </a:r>
            <a:r>
              <a:rPr lang="en-US" dirty="0"/>
              <a:t> </a:t>
            </a:r>
            <a:r>
              <a:rPr lang="en-US" dirty="0" err="1"/>
              <a:t>préciser</a:t>
            </a:r>
            <a:r>
              <a:rPr lang="en-US" dirty="0"/>
              <a:t> la </a:t>
            </a:r>
            <a:r>
              <a:rPr lang="en-US" dirty="0" err="1"/>
              <a:t>partie</a:t>
            </a:r>
            <a:r>
              <a:rPr lang="en-US" dirty="0"/>
              <a:t> du corps </a:t>
            </a:r>
            <a:r>
              <a:rPr lang="en-US" dirty="0" err="1"/>
              <a:t>où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êtes</a:t>
            </a:r>
            <a:r>
              <a:rPr lang="en-US" dirty="0"/>
              <a:t> coupés, </a:t>
            </a:r>
            <a:r>
              <a:rPr lang="en-US" dirty="0" err="1"/>
              <a:t>attachez</a:t>
            </a:r>
            <a:r>
              <a:rPr lang="en-US" dirty="0"/>
              <a:t> la </a:t>
            </a:r>
            <a:r>
              <a:rPr lang="en-US" dirty="0" err="1"/>
              <a:t>partie</a:t>
            </a:r>
            <a:r>
              <a:rPr lang="en-US" dirty="0"/>
              <a:t> du corps </a:t>
            </a:r>
            <a:r>
              <a:rPr lang="en-US" dirty="0" err="1"/>
              <a:t>à</a:t>
            </a:r>
            <a:r>
              <a:rPr lang="en-US" dirty="0"/>
              <a:t> la fin de la phrase avec LE / LA / LES.</a:t>
            </a:r>
          </a:p>
        </p:txBody>
      </p:sp>
      <p:sp>
        <p:nvSpPr>
          <p:cNvPr id="179204" name="Rectangle 4"/>
          <p:cNvSpPr>
            <a:spLocks noRot="1" noChangeArrowheads="1"/>
          </p:cNvSpPr>
          <p:nvPr/>
        </p:nvSpPr>
        <p:spPr bwMode="auto">
          <a:xfrm>
            <a:off x="1066800" y="3928533"/>
            <a:ext cx="4191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36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Je me </a:t>
            </a:r>
            <a:r>
              <a:rPr lang="en-US" sz="3600" i="1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suis</a:t>
            </a:r>
            <a:r>
              <a:rPr lang="en-US" sz="36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i="1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lavé</a:t>
            </a: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05" name="Rectangle 5"/>
          <p:cNvSpPr>
            <a:spLocks noRot="1" noChangeArrowheads="1"/>
          </p:cNvSpPr>
          <p:nvPr/>
        </p:nvSpPr>
        <p:spPr bwMode="auto">
          <a:xfrm>
            <a:off x="5655733" y="3928533"/>
            <a:ext cx="1905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3600" b="1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mains</a:t>
            </a:r>
            <a:r>
              <a:rPr lang="en-US" sz="36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US" sz="36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9206" name="Rectangle 6"/>
          <p:cNvSpPr>
            <a:spLocks noRot="1" noChangeArrowheads="1"/>
          </p:cNvSpPr>
          <p:nvPr/>
        </p:nvSpPr>
        <p:spPr bwMode="auto">
          <a:xfrm>
            <a:off x="4402667" y="3928533"/>
            <a:ext cx="364066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3600" b="1" i="1" u="sng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l</a:t>
            </a:r>
            <a:r>
              <a:rPr lang="en-US" sz="3600" b="1" i="1" u="sng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 </a:t>
            </a:r>
            <a:endParaRPr lang="en-US" sz="3600" b="1" i="1" u="sng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9343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9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  <p:bldP spid="179204" grpId="0"/>
      <p:bldP spid="179205" grpId="0"/>
      <p:bldP spid="17920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</a:t>
            </a:r>
            <a:r>
              <a:rPr lang="en-US" dirty="0"/>
              <a:t>de </a:t>
            </a:r>
            <a:r>
              <a:rPr lang="en-US" dirty="0" err="1"/>
              <a:t>grammaire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2523067"/>
            <a:ext cx="8540750" cy="1371600"/>
          </a:xfrm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4800" dirty="0" smtClean="0"/>
              <a:t>ACCORD DU PARTICIPE PASSE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00506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0" dirty="0" smtClean="0">
                <a:solidFill>
                  <a:srgbClr val="800000"/>
                </a:solidFill>
              </a:rPr>
              <a:t>Elle </a:t>
            </a:r>
            <a:r>
              <a:rPr lang="en-US" b="1" i="0" dirty="0" err="1" smtClean="0">
                <a:solidFill>
                  <a:srgbClr val="800000"/>
                </a:solidFill>
              </a:rPr>
              <a:t>s’est</a:t>
            </a:r>
            <a:r>
              <a:rPr lang="en-US" b="1" i="0" dirty="0" smtClean="0">
                <a:solidFill>
                  <a:srgbClr val="800000"/>
                </a:solidFill>
              </a:rPr>
              <a:t> </a:t>
            </a:r>
            <a:r>
              <a:rPr lang="en-US" b="1" i="0" dirty="0" err="1" smtClean="0">
                <a:solidFill>
                  <a:srgbClr val="800000"/>
                </a:solidFill>
              </a:rPr>
              <a:t>lavée</a:t>
            </a:r>
            <a:r>
              <a:rPr lang="en-US" b="1" i="0" dirty="0" smtClean="0">
                <a:solidFill>
                  <a:srgbClr val="800000"/>
                </a:solidFill>
              </a:rPr>
              <a:t> </a:t>
            </a:r>
            <a:r>
              <a:rPr lang="en-US" dirty="0" smtClean="0"/>
              <a:t>( en </a:t>
            </a:r>
            <a:r>
              <a:rPr lang="en-US" dirty="0" err="1" smtClean="0"/>
              <a:t>général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125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4724400"/>
          </a:xfrm>
        </p:spPr>
        <p:txBody>
          <a:bodyPr/>
          <a:lstStyle/>
          <a:p>
            <a:r>
              <a:rPr lang="en-US" dirty="0" smtClean="0"/>
              <a:t>MAIS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mentionnez</a:t>
            </a:r>
            <a:r>
              <a:rPr lang="en-US" dirty="0"/>
              <a:t> </a:t>
            </a:r>
            <a:r>
              <a:rPr lang="en-US" b="1" u="sng" dirty="0" err="1"/>
              <a:t>une</a:t>
            </a:r>
            <a:r>
              <a:rPr lang="en-US" b="1" u="sng" dirty="0"/>
              <a:t> </a:t>
            </a:r>
            <a:r>
              <a:rPr lang="en-US" b="1" u="sng" dirty="0" err="1"/>
              <a:t>partie</a:t>
            </a:r>
            <a:r>
              <a:rPr lang="en-US" b="1" u="sng" dirty="0"/>
              <a:t> de corps </a:t>
            </a:r>
            <a:r>
              <a:rPr lang="en-US" b="1" u="sng" dirty="0" err="1"/>
              <a:t>spécifique</a:t>
            </a:r>
            <a:r>
              <a:rPr lang="en-US" dirty="0"/>
              <a:t>…</a:t>
            </a:r>
          </a:p>
          <a:p>
            <a:r>
              <a:rPr lang="en-US" dirty="0" err="1" smtClean="0"/>
              <a:t>il</a:t>
            </a:r>
            <a:r>
              <a:rPr lang="en-US" dirty="0" smtClean="0"/>
              <a:t> n’ y a </a:t>
            </a:r>
            <a:r>
              <a:rPr lang="en-US" b="1" u="sng" dirty="0" smtClean="0"/>
              <a:t>pas </a:t>
            </a:r>
            <a:r>
              <a:rPr lang="en-US" b="1" u="sng" dirty="0" err="1" smtClean="0"/>
              <a:t>d’accord</a:t>
            </a:r>
            <a:r>
              <a:rPr lang="en-US" dirty="0" smtClean="0"/>
              <a:t> entre le </a:t>
            </a:r>
            <a:r>
              <a:rPr lang="en-US" dirty="0" err="1" smtClean="0"/>
              <a:t>participe</a:t>
            </a:r>
            <a:r>
              <a:rPr lang="en-US" dirty="0" smtClean="0"/>
              <a:t> passé et le </a:t>
            </a:r>
            <a:r>
              <a:rPr lang="en-US" dirty="0" err="1" smtClean="0"/>
              <a:t>sujet</a:t>
            </a:r>
            <a:r>
              <a:rPr lang="en-US" dirty="0" smtClean="0"/>
              <a:t>…</a:t>
            </a:r>
          </a:p>
          <a:p>
            <a:pPr lvl="1"/>
            <a:r>
              <a:rPr lang="en-US" b="1" i="1" u="sng" dirty="0" smtClean="0"/>
              <a:t>Elle</a:t>
            </a:r>
            <a:r>
              <a:rPr lang="en-US" i="1" dirty="0" smtClean="0"/>
              <a:t> </a:t>
            </a:r>
            <a:r>
              <a:rPr lang="en-US" i="1" dirty="0" err="1"/>
              <a:t>s’est</a:t>
            </a:r>
            <a:r>
              <a:rPr lang="en-US" i="1" dirty="0"/>
              <a:t> </a:t>
            </a:r>
            <a:r>
              <a:rPr lang="en-US" b="1" i="1" u="sng" dirty="0" err="1" smtClean="0"/>
              <a:t>lavé</a:t>
            </a:r>
            <a:r>
              <a:rPr lang="en-US" i="1" dirty="0" smtClean="0"/>
              <a:t> les </a:t>
            </a:r>
            <a:r>
              <a:rPr lang="en-US" i="1" dirty="0" err="1" smtClean="0"/>
              <a:t>cheveux</a:t>
            </a:r>
            <a:endParaRPr lang="en-US" i="1" dirty="0" smtClean="0"/>
          </a:p>
          <a:p>
            <a:pPr marL="457200" lvl="1" indent="0">
              <a:buNone/>
            </a:pPr>
            <a:r>
              <a:rPr lang="en-US" sz="3600" b="1" dirty="0" err="1" smtClean="0">
                <a:solidFill>
                  <a:srgbClr val="800000"/>
                </a:solidFill>
              </a:rPr>
              <a:t>Elles</a:t>
            </a:r>
            <a:r>
              <a:rPr lang="en-US" sz="3600" b="1" dirty="0" smtClean="0">
                <a:solidFill>
                  <a:srgbClr val="800000"/>
                </a:solidFill>
              </a:rPr>
              <a:t> se </a:t>
            </a:r>
            <a:r>
              <a:rPr lang="en-US" sz="3600" b="1" dirty="0" err="1" smtClean="0">
                <a:solidFill>
                  <a:srgbClr val="800000"/>
                </a:solidFill>
              </a:rPr>
              <a:t>sont</a:t>
            </a:r>
            <a:r>
              <a:rPr lang="en-US" sz="3600" b="1" dirty="0" smtClean="0">
                <a:solidFill>
                  <a:srgbClr val="800000"/>
                </a:solidFill>
              </a:rPr>
              <a:t> </a:t>
            </a:r>
            <a:r>
              <a:rPr lang="en-US" sz="3600" b="1" dirty="0" err="1" smtClean="0">
                <a:solidFill>
                  <a:srgbClr val="800000"/>
                </a:solidFill>
              </a:rPr>
              <a:t>maquillées</a:t>
            </a:r>
            <a:endParaRPr lang="en-US" sz="3600" b="1" dirty="0" smtClean="0">
              <a:solidFill>
                <a:srgbClr val="800000"/>
              </a:solidFill>
            </a:endParaRPr>
          </a:p>
          <a:p>
            <a:pPr lvl="1"/>
            <a:r>
              <a:rPr lang="en-US" b="1" i="1" dirty="0" err="1" smtClean="0"/>
              <a:t>Elles</a:t>
            </a:r>
            <a:r>
              <a:rPr lang="en-US" i="1" dirty="0" smtClean="0"/>
              <a:t> se </a:t>
            </a:r>
            <a:r>
              <a:rPr lang="en-US" i="1" dirty="0" err="1" smtClean="0"/>
              <a:t>sont</a:t>
            </a:r>
            <a:r>
              <a:rPr lang="en-US" i="1" dirty="0" smtClean="0"/>
              <a:t> </a:t>
            </a:r>
            <a:r>
              <a:rPr lang="en-US" b="1" i="1" u="sng" dirty="0" err="1" smtClean="0"/>
              <a:t>maquillé</a:t>
            </a:r>
            <a:r>
              <a:rPr lang="en-US" b="1" i="1" u="sng" dirty="0" smtClean="0"/>
              <a:t> </a:t>
            </a:r>
            <a:r>
              <a:rPr lang="en-US" i="1" dirty="0" smtClean="0"/>
              <a:t>les </a:t>
            </a:r>
            <a:r>
              <a:rPr lang="en-US" i="1" dirty="0" err="1" smtClean="0"/>
              <a:t>yeux</a:t>
            </a:r>
            <a:r>
              <a:rPr lang="en-US" i="1" dirty="0" smtClean="0"/>
              <a:t>.  </a:t>
            </a:r>
            <a:endParaRPr lang="en-US" dirty="0"/>
          </a:p>
          <a:p>
            <a:endParaRPr lang="en-US" i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18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1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1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1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1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1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125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Pratiquons!</a:t>
            </a:r>
          </a:p>
        </p:txBody>
      </p:sp>
      <p:sp>
        <p:nvSpPr>
          <p:cNvPr id="18227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4724400"/>
          </a:xfrm>
        </p:spPr>
        <p:txBody>
          <a:bodyPr/>
          <a:lstStyle/>
          <a:p>
            <a:r>
              <a:rPr lang="en-US"/>
              <a:t>Directions: Daniel et sa soeur jumelle font toujours la même chose. D’après ce que Daniel a fait, dites ce qui est arrivé à Dominique. N’oubliez pas de faire l’accord du participe passé quand c’est nécessaire.</a:t>
            </a:r>
          </a:p>
          <a:p>
            <a:endParaRPr lang="en-US"/>
          </a:p>
          <a:p>
            <a:endParaRPr lang="en-US" i="1"/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9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2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2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former le passé composé de </a:t>
            </a:r>
            <a:endParaRPr lang="fr-FR" dirty="0"/>
          </a:p>
        </p:txBody>
      </p:sp>
      <p:sp>
        <p:nvSpPr>
          <p:cNvPr id="4" name="Down Ribbon 3"/>
          <p:cNvSpPr/>
          <p:nvPr/>
        </p:nvSpPr>
        <p:spPr bwMode="auto">
          <a:xfrm>
            <a:off x="1425388" y="3254188"/>
            <a:ext cx="7718612" cy="2232212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Se laver</a:t>
            </a:r>
            <a:endParaRPr kumimoji="0" lang="fr-FR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#1</a:t>
            </a:r>
          </a:p>
        </p:txBody>
      </p:sp>
      <p:sp>
        <p:nvSpPr>
          <p:cNvPr id="1832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/>
              <a:t>Daniel s’est coupé le doigt.</a:t>
            </a:r>
          </a:p>
          <a:p>
            <a:endParaRPr lang="en-US" sz="4800"/>
          </a:p>
          <a:p>
            <a:endParaRPr lang="en-US" i="1"/>
          </a:p>
          <a:p>
            <a:pPr lvl="1"/>
            <a:endParaRPr lang="en-US"/>
          </a:p>
        </p:txBody>
      </p:sp>
      <p:sp>
        <p:nvSpPr>
          <p:cNvPr id="183300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Dominique s’est </a:t>
            </a:r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coupé</a:t>
            </a: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 le doigt aussi!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408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3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3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299" grpId="0" build="p"/>
      <p:bldP spid="183300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#2</a:t>
            </a:r>
          </a:p>
        </p:txBody>
      </p:sp>
      <p:sp>
        <p:nvSpPr>
          <p:cNvPr id="18432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/>
              <a:t>Daniel s’est couché tard.</a:t>
            </a:r>
          </a:p>
          <a:p>
            <a:endParaRPr lang="en-US" sz="4800"/>
          </a:p>
          <a:p>
            <a:endParaRPr lang="en-US" i="1"/>
          </a:p>
          <a:p>
            <a:pPr lvl="1"/>
            <a:endParaRPr lang="en-US"/>
          </a:p>
        </p:txBody>
      </p:sp>
      <p:sp>
        <p:nvSpPr>
          <p:cNvPr id="184324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Dominique s’est </a:t>
            </a:r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couchée</a:t>
            </a: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 tard aussi.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44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23" grpId="0" build="p"/>
      <p:bldP spid="184324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#3</a:t>
            </a:r>
          </a:p>
        </p:txBody>
      </p:sp>
      <p:sp>
        <p:nvSpPr>
          <p:cNvPr id="18534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/>
              <a:t>Daniel </a:t>
            </a:r>
            <a:r>
              <a:rPr lang="en-US" sz="4800" dirty="0" err="1"/>
              <a:t>s’est</a:t>
            </a:r>
            <a:r>
              <a:rPr lang="en-US" sz="4800" dirty="0"/>
              <a:t> </a:t>
            </a:r>
            <a:r>
              <a:rPr lang="en-US" sz="4800" dirty="0" err="1"/>
              <a:t>cassé</a:t>
            </a:r>
            <a:r>
              <a:rPr lang="en-US" sz="4800" dirty="0"/>
              <a:t> la </a:t>
            </a:r>
            <a:r>
              <a:rPr lang="en-US" sz="4800" dirty="0" err="1"/>
              <a:t>jambe</a:t>
            </a:r>
            <a:r>
              <a:rPr lang="en-US" sz="4800" dirty="0"/>
              <a:t>.</a:t>
            </a:r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5348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Dominique s’est </a:t>
            </a:r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cassé</a:t>
            </a: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 la jambe aussi!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5099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5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53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5347" grpId="0" build="p"/>
      <p:bldP spid="185348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#4</a:t>
            </a:r>
          </a:p>
        </p:txBody>
      </p:sp>
      <p:sp>
        <p:nvSpPr>
          <p:cNvPr id="18637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/>
              <a:t>Daniel s’est lavé tôt.</a:t>
            </a:r>
          </a:p>
          <a:p>
            <a:endParaRPr lang="en-US" sz="4800"/>
          </a:p>
          <a:p>
            <a:endParaRPr lang="en-US" i="1"/>
          </a:p>
          <a:p>
            <a:pPr lvl="1"/>
            <a:endParaRPr lang="en-US"/>
          </a:p>
        </p:txBody>
      </p:sp>
      <p:sp>
        <p:nvSpPr>
          <p:cNvPr id="186372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Dominique s’est </a:t>
            </a:r>
            <a:r>
              <a:rPr lang="en-US" sz="4800" b="1">
                <a:effectLst>
                  <a:outerShdw blurRad="38100" dist="38100" dir="2700000" algn="tl">
                    <a:srgbClr val="000000"/>
                  </a:outerShdw>
                </a:effectLst>
              </a:rPr>
              <a:t>lavée</a:t>
            </a: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 tôt aussi.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6915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6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63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1" grpId="0" build="p"/>
      <p:bldP spid="186372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#5</a:t>
            </a:r>
          </a:p>
        </p:txBody>
      </p:sp>
      <p:sp>
        <p:nvSpPr>
          <p:cNvPr id="1873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/>
              <a:t>Daniel s’est amusé beaucoup.</a:t>
            </a:r>
          </a:p>
          <a:p>
            <a:endParaRPr lang="en-US" sz="4800"/>
          </a:p>
          <a:p>
            <a:endParaRPr lang="en-US" i="1"/>
          </a:p>
          <a:p>
            <a:pPr lvl="1"/>
            <a:endParaRPr lang="en-US"/>
          </a:p>
        </p:txBody>
      </p:sp>
      <p:sp>
        <p:nvSpPr>
          <p:cNvPr id="187396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>
                <a:effectLst>
                  <a:outerShdw blurRad="38100" dist="38100" dir="2700000" algn="tl">
                    <a:srgbClr val="000000"/>
                  </a:outerShdw>
                </a:effectLst>
              </a:rPr>
              <a:t>Dominique s’est amusée beaucoup aussi!</a:t>
            </a:r>
            <a:endParaRPr lang="en-US" sz="32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7743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7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/>
      <p:bldP spid="18739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#6</a:t>
            </a:r>
          </a:p>
        </p:txBody>
      </p:sp>
      <p:sp>
        <p:nvSpPr>
          <p:cNvPr id="18841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461375" cy="1219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4800" dirty="0"/>
              <a:t>Daniel </a:t>
            </a:r>
            <a:r>
              <a:rPr lang="en-US" sz="4800" dirty="0" err="1"/>
              <a:t>s’est</a:t>
            </a:r>
            <a:r>
              <a:rPr lang="en-US" sz="4800" dirty="0"/>
              <a:t> </a:t>
            </a:r>
            <a:r>
              <a:rPr lang="en-US" sz="4800" dirty="0" err="1" smtClean="0"/>
              <a:t>peigné</a:t>
            </a:r>
            <a:r>
              <a:rPr lang="en-US" sz="4800" dirty="0" smtClean="0"/>
              <a:t> les </a:t>
            </a:r>
            <a:r>
              <a:rPr lang="en-US" sz="4800" dirty="0" err="1" smtClean="0"/>
              <a:t>cheveux</a:t>
            </a:r>
            <a:r>
              <a:rPr lang="en-US" sz="4800" dirty="0" smtClean="0"/>
              <a:t>.</a:t>
            </a:r>
            <a:endParaRPr lang="en-US" sz="4800" dirty="0"/>
          </a:p>
          <a:p>
            <a:endParaRPr lang="en-US" sz="4800" dirty="0"/>
          </a:p>
          <a:p>
            <a:endParaRPr lang="en-US" i="1" dirty="0"/>
          </a:p>
          <a:p>
            <a:pPr lvl="1"/>
            <a:endParaRPr lang="en-US" dirty="0"/>
          </a:p>
        </p:txBody>
      </p:sp>
      <p:sp>
        <p:nvSpPr>
          <p:cNvPr id="188420" name="Rectangle 4"/>
          <p:cNvSpPr>
            <a:spLocks noRot="1" noChangeArrowheads="1"/>
          </p:cNvSpPr>
          <p:nvPr/>
        </p:nvSpPr>
        <p:spPr bwMode="auto">
          <a:xfrm>
            <a:off x="304800" y="3886200"/>
            <a:ext cx="8458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None/>
            </a:pP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Dominique </a:t>
            </a:r>
            <a:r>
              <a:rPr lang="en-US" sz="4800" dirty="0" err="1">
                <a:effectLst>
                  <a:outerShdw blurRad="38100" dist="38100" dir="2700000" algn="tl">
                    <a:srgbClr val="000000"/>
                  </a:outerShdw>
                </a:effectLst>
              </a:rPr>
              <a:t>s’est</a:t>
            </a:r>
            <a:r>
              <a:rPr lang="en-US" sz="4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peigné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les </a:t>
            </a:r>
            <a:r>
              <a:rPr lang="en-US" sz="4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cheveux</a:t>
            </a:r>
            <a:r>
              <a:rPr lang="en-US" sz="48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4800" dirty="0" err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aussi</a:t>
            </a:r>
            <a:endParaRPr lang="en-US" sz="3200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98027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84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/>
      <p:bldP spid="18842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former le passé </a:t>
            </a:r>
            <a:r>
              <a:rPr lang="en-US" dirty="0" err="1" smtClean="0"/>
              <a:t>composé</a:t>
            </a:r>
            <a:r>
              <a:rPr lang="en-US" dirty="0" smtClean="0"/>
              <a:t> d’un </a:t>
            </a:r>
            <a:r>
              <a:rPr lang="en-US" dirty="0" err="1" smtClean="0"/>
              <a:t>verbe</a:t>
            </a:r>
            <a:r>
              <a:rPr lang="en-US" dirty="0" smtClean="0"/>
              <a:t> </a:t>
            </a:r>
            <a:r>
              <a:rPr lang="en-US" dirty="0" err="1" smtClean="0"/>
              <a:t>réfléchi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</a:rPr>
              <a:t>être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Et le </a:t>
            </a:r>
            <a:r>
              <a:rPr lang="en-US" sz="4400" dirty="0" err="1" smtClean="0">
                <a:solidFill>
                  <a:srgbClr val="008000"/>
                </a:solidFill>
              </a:rPr>
              <a:t>participe</a:t>
            </a:r>
            <a:r>
              <a:rPr lang="en-US" sz="4400" dirty="0" smtClean="0">
                <a:solidFill>
                  <a:srgbClr val="008000"/>
                </a:solidFill>
              </a:rPr>
              <a:t> passé </a:t>
            </a:r>
            <a:r>
              <a:rPr lang="en-US" dirty="0" smtClean="0"/>
              <a:t>du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  <a:endParaRPr lang="fr-FR" dirty="0" smtClean="0"/>
          </a:p>
          <a:p>
            <a:endParaRPr lang="fr-FR" dirty="0"/>
          </a:p>
        </p:txBody>
      </p:sp>
      <p:sp>
        <p:nvSpPr>
          <p:cNvPr id="5" name="Pentagon 4"/>
          <p:cNvSpPr/>
          <p:nvPr/>
        </p:nvSpPr>
        <p:spPr bwMode="auto">
          <a:xfrm>
            <a:off x="916240" y="3670318"/>
            <a:ext cx="2957286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5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Être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3309276" y="3670318"/>
            <a:ext cx="5716191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Participe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passé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pour se laver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5100"/>
            <a:ext cx="7772400" cy="4114800"/>
          </a:xfrm>
        </p:spPr>
        <p:txBody>
          <a:bodyPr/>
          <a:lstStyle/>
          <a:p>
            <a:r>
              <a:rPr lang="fr-FR" dirty="0" smtClean="0"/>
              <a:t>On </a:t>
            </a:r>
            <a:r>
              <a:rPr lang="en-US" dirty="0" err="1" smtClean="0"/>
              <a:t>utilise</a:t>
            </a:r>
            <a:r>
              <a:rPr lang="en-US" dirty="0" smtClean="0"/>
              <a:t> </a:t>
            </a:r>
            <a:r>
              <a:rPr lang="en-US" sz="4400" dirty="0" err="1" smtClean="0">
                <a:solidFill>
                  <a:schemeClr val="accent1">
                    <a:lumMod val="75000"/>
                  </a:schemeClr>
                </a:solidFill>
              </a:rPr>
              <a:t>être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dirty="0" smtClean="0"/>
              <a:t>Et le </a:t>
            </a:r>
            <a:r>
              <a:rPr lang="en-US" dirty="0" err="1" smtClean="0">
                <a:solidFill>
                  <a:srgbClr val="008000"/>
                </a:solidFill>
              </a:rPr>
              <a:t>participe</a:t>
            </a:r>
            <a:r>
              <a:rPr lang="en-US" dirty="0" smtClean="0">
                <a:solidFill>
                  <a:srgbClr val="008000"/>
                </a:solidFill>
              </a:rPr>
              <a:t> passé </a:t>
            </a:r>
            <a:r>
              <a:rPr lang="en-US" dirty="0" smtClean="0"/>
              <a:t>du </a:t>
            </a:r>
            <a:r>
              <a:rPr lang="en-US" dirty="0" err="1" smtClean="0"/>
              <a:t>verbe</a:t>
            </a:r>
            <a:r>
              <a:rPr lang="en-US" dirty="0" smtClean="0"/>
              <a:t>.</a:t>
            </a:r>
            <a:endParaRPr lang="fr-FR" dirty="0" smtClean="0"/>
          </a:p>
          <a:p>
            <a:r>
              <a:rPr lang="fr-FR" dirty="0" smtClean="0"/>
              <a:t>N’oublions pas </a:t>
            </a:r>
            <a:r>
              <a:rPr lang="fr-FR" sz="4000" b="1" dirty="0" smtClean="0"/>
              <a:t>le pronom </a:t>
            </a:r>
            <a:endParaRPr lang="fr-FR" sz="4000" b="1" dirty="0"/>
          </a:p>
        </p:txBody>
      </p:sp>
      <p:sp>
        <p:nvSpPr>
          <p:cNvPr id="5" name="Pentagon 4"/>
          <p:cNvSpPr/>
          <p:nvPr/>
        </p:nvSpPr>
        <p:spPr bwMode="auto">
          <a:xfrm>
            <a:off x="899306" y="395818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me</a:t>
            </a:r>
            <a:r>
              <a:rPr lang="en-US" sz="5400" b="1" dirty="0" smtClean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743780" y="4055570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err="1" smtClean="0">
                <a:latin typeface="Arial" pitchFamily="34" charset="0"/>
              </a:rPr>
              <a:t>lavé</a:t>
            </a: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(e)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Chevron 6"/>
          <p:cNvSpPr/>
          <p:nvPr/>
        </p:nvSpPr>
        <p:spPr bwMode="auto">
          <a:xfrm>
            <a:off x="2498923" y="4021703"/>
            <a:ext cx="2244857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suis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86858"/>
            <a:ext cx="1834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je</a:t>
            </a:r>
            <a:endParaRPr lang="fr-FR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476816" y="1894118"/>
            <a:ext cx="104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me</a:t>
            </a:r>
            <a:endParaRPr lang="fr-FR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546" y="2692387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tu</a:t>
            </a:r>
            <a:endParaRPr lang="fr-FR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469562" y="2699647"/>
            <a:ext cx="1050930" cy="762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t’</a:t>
            </a:r>
            <a:endParaRPr lang="fr-FR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6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476822" y="3519692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s’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552" y="4201849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75960" y="4209109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s’</a:t>
            </a:r>
            <a:endParaRPr lang="fr-FR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0471" y="4995255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on</a:t>
            </a:r>
            <a:endParaRPr lang="fr-F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1483014" y="5058574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s’</a:t>
            </a:r>
            <a:endParaRPr lang="fr-FR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523030" y="1894118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suis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890831" y="187215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dirty="0" smtClean="0"/>
              <a:t>(e)</a:t>
            </a:r>
            <a:endParaRPr lang="fr-FR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520492" y="2687621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890831" y="2699647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dirty="0" smtClean="0"/>
              <a:t>(e)</a:t>
            </a:r>
            <a:endParaRPr lang="fr-FR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890831" y="3469088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dirty="0" smtClean="0"/>
              <a:t>(e)</a:t>
            </a:r>
            <a:endParaRPr lang="fr-FR" sz="4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579228" y="3519692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79228" y="4289133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520492" y="4971290"/>
            <a:ext cx="18218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890831" y="420910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e</a:t>
            </a:r>
            <a:endParaRPr lang="fr-FR" sz="4400" b="1" u="sng" dirty="0"/>
          </a:p>
        </p:txBody>
      </p:sp>
      <p:sp>
        <p:nvSpPr>
          <p:cNvPr id="35" name="TextBox 34"/>
          <p:cNvSpPr txBox="1"/>
          <p:nvPr/>
        </p:nvSpPr>
        <p:spPr>
          <a:xfrm>
            <a:off x="3890831" y="497129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s</a:t>
            </a:r>
            <a:endParaRPr lang="fr-FR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3" grpId="0"/>
      <p:bldP spid="24" grpId="0"/>
      <p:bldP spid="26" grpId="0"/>
      <p:bldP spid="28" grpId="0"/>
      <p:bldP spid="29" grpId="0"/>
      <p:bldP spid="30" grpId="0"/>
      <p:bldP spid="31" grpId="0"/>
      <p:bldP spid="32" grpId="0"/>
      <p:bldP spid="34" grpId="0"/>
      <p:bldP spid="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40844" y="1930206"/>
            <a:ext cx="1834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nous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650468" y="1930206"/>
            <a:ext cx="1581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nous</a:t>
            </a:r>
            <a:endParaRPr lang="fr-FR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8990" y="2687621"/>
            <a:ext cx="2859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vous</a:t>
            </a:r>
            <a:endParaRPr lang="fr-FR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761877" y="2638092"/>
            <a:ext cx="1742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vous</a:t>
            </a:r>
            <a:endParaRPr lang="fr-FR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5320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ils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476822" y="3519692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2220" y="442460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elles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761877" y="4337672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093384" y="1930206"/>
            <a:ext cx="2755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FF0000"/>
                </a:solidFill>
              </a:rPr>
              <a:t>sommes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64843" y="1979735"/>
            <a:ext cx="3385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lavés</a:t>
            </a:r>
            <a:r>
              <a:rPr lang="en-US" sz="4000" b="1" dirty="0" smtClean="0"/>
              <a:t>(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)</a:t>
            </a:r>
            <a:endParaRPr lang="fr-FR" sz="4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376436" y="2706907"/>
            <a:ext cx="159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FF0000"/>
                </a:solidFill>
              </a:rPr>
              <a:t>êtes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758268" y="2742990"/>
            <a:ext cx="431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lavé</a:t>
            </a:r>
            <a:r>
              <a:rPr lang="en-US" sz="4000" b="1" dirty="0" smtClean="0"/>
              <a:t>(e, s, 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)</a:t>
            </a:r>
            <a:endParaRPr lang="fr-FR" sz="4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4364965" y="365515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s</a:t>
            </a:r>
            <a:endParaRPr lang="fr-FR" sz="4400" b="1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2579228" y="3519692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sont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579228" y="4424600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sont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47396" y="442460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es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4935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6" grpId="0"/>
      <p:bldP spid="28" grpId="0"/>
      <p:bldP spid="29" grpId="0"/>
      <p:bldP spid="30" grpId="0"/>
      <p:bldP spid="31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la </a:t>
            </a:r>
            <a:r>
              <a:rPr lang="en-US" dirty="0" err="1" smtClean="0"/>
              <a:t>négation</a:t>
            </a:r>
            <a:r>
              <a:rPr lang="en-US" dirty="0" smtClean="0"/>
              <a:t> avec Ne—pas 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49950" y="1930206"/>
            <a:ext cx="1834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je</a:t>
            </a:r>
            <a:endParaRPr lang="fr-FR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688461" y="1886858"/>
            <a:ext cx="104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me</a:t>
            </a:r>
            <a:endParaRPr lang="fr-FR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8804" y="2692387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tu</a:t>
            </a:r>
            <a:endParaRPr lang="fr-FR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875960" y="2699647"/>
            <a:ext cx="1050930" cy="762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t</a:t>
            </a:r>
            <a:r>
              <a:rPr lang="en-US" sz="4400" b="1" dirty="0" smtClean="0"/>
              <a:t>’</a:t>
            </a:r>
            <a:endParaRPr lang="fr-FR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76956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299232" y="3519692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s’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8804" y="4289133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9904" y="4289133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s’</a:t>
            </a:r>
            <a:endParaRPr lang="fr-FR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73073" y="5012954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on</a:t>
            </a:r>
            <a:endParaRPr lang="fr-F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2445774" y="5058574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s’</a:t>
            </a:r>
            <a:endParaRPr lang="fr-FR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02577" y="1886858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suis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63895" y="1886858"/>
            <a:ext cx="2612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dirty="0" smtClean="0"/>
              <a:t>(e)</a:t>
            </a:r>
            <a:endParaRPr lang="fr-FR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926890" y="2656299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0059" y="274299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dirty="0" smtClean="0"/>
              <a:t>(e)</a:t>
            </a:r>
            <a:endParaRPr lang="fr-FR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896643" y="3519692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endParaRPr lang="fr-FR" sz="44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2926890" y="3519692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26890" y="4281872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18118" y="5051313"/>
            <a:ext cx="18218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est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860059" y="4281872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e</a:t>
            </a:r>
            <a:endParaRPr lang="fr-FR" sz="4400" b="1" u="sng" dirty="0"/>
          </a:p>
        </p:txBody>
      </p:sp>
      <p:sp>
        <p:nvSpPr>
          <p:cNvPr id="35" name="TextBox 34"/>
          <p:cNvSpPr txBox="1"/>
          <p:nvPr/>
        </p:nvSpPr>
        <p:spPr>
          <a:xfrm>
            <a:off x="6058298" y="5012954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s</a:t>
            </a:r>
            <a:endParaRPr lang="fr-FR" sz="4400" b="1" u="sng" dirty="0"/>
          </a:p>
        </p:txBody>
      </p:sp>
      <p:sp>
        <p:nvSpPr>
          <p:cNvPr id="16" name="TextBox 15"/>
          <p:cNvSpPr txBox="1"/>
          <p:nvPr/>
        </p:nvSpPr>
        <p:spPr>
          <a:xfrm>
            <a:off x="845311" y="1918180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87454" y="1918180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28622" y="2742990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063965" y="3519692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350197" y="4289133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454385" y="5058574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64281" y="2750251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287454" y="3519692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33735" y="4289133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96993" y="5058574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4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3" grpId="0"/>
      <p:bldP spid="24" grpId="0"/>
      <p:bldP spid="26" grpId="0"/>
      <p:bldP spid="28" grpId="0"/>
      <p:bldP spid="29" grpId="0"/>
      <p:bldP spid="30" grpId="0"/>
      <p:bldP spid="31" grpId="0"/>
      <p:bldP spid="32" grpId="0"/>
      <p:bldP spid="34" grpId="0"/>
      <p:bldP spid="35" grpId="0"/>
      <p:bldP spid="16" grpId="0" animBg="1"/>
      <p:bldP spid="33" grpId="0" animBg="1"/>
      <p:bldP spid="36" grpId="0" animBg="1"/>
      <p:bldP spid="37" grpId="0" animBg="1"/>
      <p:bldP spid="38" grpId="0" animBg="1"/>
      <p:bldP spid="39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18180"/>
            <a:ext cx="1834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nous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941177" y="1946756"/>
            <a:ext cx="1581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nous</a:t>
            </a:r>
            <a:endParaRPr lang="fr-FR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165" y="2706907"/>
            <a:ext cx="2859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vous</a:t>
            </a:r>
            <a:endParaRPr lang="fr-FR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2353189" y="2738219"/>
            <a:ext cx="1742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vous</a:t>
            </a:r>
            <a:endParaRPr lang="fr-FR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7165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ils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579228" y="3493057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7165" y="442460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elles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602053" y="4378800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349513" y="1946756"/>
            <a:ext cx="2755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FF0000"/>
                </a:solidFill>
              </a:rPr>
              <a:t>sommes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65259" y="1979735"/>
            <a:ext cx="3385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lavés</a:t>
            </a:r>
            <a:r>
              <a:rPr lang="en-US" sz="4000" b="1" dirty="0" smtClean="0"/>
              <a:t>(</a:t>
            </a:r>
            <a:r>
              <a:rPr lang="en-US" sz="4000" b="1" dirty="0" err="1" smtClean="0"/>
              <a:t>es</a:t>
            </a:r>
            <a:r>
              <a:rPr lang="en-US" sz="4000" b="1" dirty="0" smtClean="0"/>
              <a:t>)</a:t>
            </a:r>
            <a:endParaRPr lang="fr-FR" sz="4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3750188" y="2725854"/>
            <a:ext cx="159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>
                <a:solidFill>
                  <a:srgbClr val="FF0000"/>
                </a:solidFill>
              </a:rPr>
              <a:t>êtes</a:t>
            </a:r>
            <a:endParaRPr lang="fr-FR" sz="40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38550" y="2749176"/>
            <a:ext cx="431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lavé</a:t>
            </a:r>
            <a:r>
              <a:rPr lang="en-US" sz="4000" b="1" dirty="0" smtClean="0"/>
              <a:t>(e, </a:t>
            </a:r>
            <a:r>
              <a:rPr lang="en-US" sz="4000" b="1" dirty="0" err="1" smtClean="0"/>
              <a:t>s,es</a:t>
            </a:r>
            <a:r>
              <a:rPr lang="en-US" sz="4000" b="1" dirty="0" smtClean="0"/>
              <a:t>)</a:t>
            </a:r>
            <a:endParaRPr lang="fr-FR" sz="4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511422" y="365515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s</a:t>
            </a:r>
            <a:endParaRPr lang="fr-FR" sz="4400" b="1" u="sng" dirty="0"/>
          </a:p>
        </p:txBody>
      </p:sp>
      <p:sp>
        <p:nvSpPr>
          <p:cNvPr id="30" name="TextBox 29"/>
          <p:cNvSpPr txBox="1"/>
          <p:nvPr/>
        </p:nvSpPr>
        <p:spPr>
          <a:xfrm>
            <a:off x="3523096" y="3519692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sont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23096" y="4424600"/>
            <a:ext cx="159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>
                <a:solidFill>
                  <a:srgbClr val="FF0000"/>
                </a:solidFill>
              </a:rPr>
              <a:t>sont</a:t>
            </a:r>
            <a:endParaRPr lang="fr-FR" sz="4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308462" y="4543134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lavé</a:t>
            </a:r>
            <a:r>
              <a:rPr lang="en-US" sz="4400" b="1" u="sng" dirty="0" err="1" smtClean="0"/>
              <a:t>es</a:t>
            </a:r>
            <a:endParaRPr lang="fr-FR" sz="4400" b="1" u="sng" dirty="0"/>
          </a:p>
        </p:txBody>
      </p:sp>
      <p:sp>
        <p:nvSpPr>
          <p:cNvPr id="19" name="TextBox 18"/>
          <p:cNvSpPr txBox="1"/>
          <p:nvPr/>
        </p:nvSpPr>
        <p:spPr>
          <a:xfrm>
            <a:off x="1098027" y="1918180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71066" y="1979735"/>
            <a:ext cx="1194193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95393" y="2590734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63127" y="4543134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63127" y="3477099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13117" y="2840021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98027" y="3609462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19602" y="4543134"/>
            <a:ext cx="843150" cy="769441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011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3" grpId="0"/>
      <p:bldP spid="24" grpId="0"/>
      <p:bldP spid="26" grpId="0"/>
      <p:bldP spid="28" grpId="0"/>
      <p:bldP spid="29" grpId="0"/>
      <p:bldP spid="30" grpId="0"/>
      <p:bldP spid="31" grpId="0"/>
      <p:bldP spid="34" grpId="0"/>
      <p:bldP spid="19" grpId="0" animBg="1"/>
      <p:bldP spid="20" grpId="0" animBg="1"/>
      <p:bldP spid="21" grpId="0" animBg="1"/>
      <p:bldP spid="22" grpId="0" animBg="1"/>
      <p:bldP spid="25" grpId="0" animBg="1"/>
      <p:bldP spid="27" grpId="0" animBg="1"/>
      <p:bldP spid="32" grpId="0" animBg="1"/>
      <p:bldP spid="3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le </a:t>
            </a:r>
            <a:r>
              <a:rPr lang="en-US" dirty="0" err="1" smtClean="0"/>
              <a:t>livre</a:t>
            </a:r>
            <a:r>
              <a:rPr lang="en-US" dirty="0" smtClean="0"/>
              <a:t> p. 184 EX. 5</a:t>
            </a:r>
            <a:endParaRPr lang="en-US" dirty="0"/>
          </a:p>
        </p:txBody>
      </p:sp>
      <p:sp>
        <p:nvSpPr>
          <p:cNvPr id="17920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676400"/>
            <a:ext cx="8540750" cy="448733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 err="1" smtClean="0"/>
              <a:t>Prenez</a:t>
            </a:r>
            <a:r>
              <a:rPr lang="en-US" b="1" dirty="0" smtClean="0"/>
              <a:t> </a:t>
            </a:r>
            <a:r>
              <a:rPr lang="en-US" b="1" dirty="0" err="1" smtClean="0"/>
              <a:t>une</a:t>
            </a:r>
            <a:r>
              <a:rPr lang="en-US" b="1" dirty="0" smtClean="0"/>
              <a:t> </a:t>
            </a:r>
            <a:r>
              <a:rPr lang="en-US" b="1" dirty="0" err="1" smtClean="0"/>
              <a:t>feuille</a:t>
            </a:r>
            <a:r>
              <a:rPr lang="en-US" b="1" dirty="0"/>
              <a:t> </a:t>
            </a:r>
            <a:r>
              <a:rPr lang="en-US" b="1" dirty="0" smtClean="0"/>
              <a:t>-  </a:t>
            </a:r>
            <a:r>
              <a:rPr lang="en-US" b="1" dirty="0" err="1" smtClean="0"/>
              <a:t>coupez</a:t>
            </a:r>
            <a:r>
              <a:rPr lang="en-US" b="1" dirty="0" smtClean="0"/>
              <a:t>-la en 4 </a:t>
            </a:r>
          </a:p>
          <a:p>
            <a:pPr>
              <a:lnSpc>
                <a:spcPct val="90000"/>
              </a:lnSpc>
            </a:pPr>
            <a:r>
              <a:rPr lang="en-US" b="1" dirty="0" smtClean="0"/>
              <a:t>Sur les </a:t>
            </a:r>
            <a:r>
              <a:rPr lang="en-US" b="1" dirty="0" err="1" smtClean="0"/>
              <a:t>carrrés</a:t>
            </a:r>
            <a:r>
              <a:rPr lang="en-US" b="1" dirty="0" smtClean="0"/>
              <a:t>, </a:t>
            </a:r>
            <a:r>
              <a:rPr lang="en-US" b="1" dirty="0" err="1" smtClean="0"/>
              <a:t>écrivez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800000"/>
                </a:solidFill>
              </a:rPr>
              <a:t>IL S’EST</a:t>
            </a:r>
          </a:p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800000"/>
                </a:solidFill>
              </a:rPr>
              <a:t>ELLE S’EST</a:t>
            </a:r>
          </a:p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800000"/>
                </a:solidFill>
              </a:rPr>
              <a:t>ILS SE SONT </a:t>
            </a:r>
          </a:p>
          <a:p>
            <a:pPr>
              <a:lnSpc>
                <a:spcPct val="90000"/>
              </a:lnSpc>
            </a:pPr>
            <a:r>
              <a:rPr lang="en-US" b="1" i="1" dirty="0" smtClean="0">
                <a:solidFill>
                  <a:srgbClr val="800000"/>
                </a:solidFill>
              </a:rPr>
              <a:t>ELLES SE SONT </a:t>
            </a:r>
          </a:p>
          <a:p>
            <a:pPr>
              <a:lnSpc>
                <a:spcPct val="90000"/>
              </a:lnSpc>
            </a:pPr>
            <a:r>
              <a:rPr lang="en-US" dirty="0" err="1" smtClean="0">
                <a:solidFill>
                  <a:srgbClr val="800000"/>
                </a:solidFill>
              </a:rPr>
              <a:t>Montrez-moi</a:t>
            </a:r>
            <a:r>
              <a:rPr lang="en-US" dirty="0" smtClean="0">
                <a:solidFill>
                  <a:srgbClr val="800000"/>
                </a:solidFill>
              </a:rPr>
              <a:t> comment </a:t>
            </a:r>
            <a:r>
              <a:rPr lang="en-US" dirty="0" err="1" smtClean="0">
                <a:solidFill>
                  <a:srgbClr val="800000"/>
                </a:solidFill>
              </a:rPr>
              <a:t>vous</a:t>
            </a:r>
            <a:r>
              <a:rPr lang="en-US" dirty="0" smtClean="0">
                <a:solidFill>
                  <a:srgbClr val="800000"/>
                </a:solidFill>
              </a:rPr>
              <a:t> </a:t>
            </a:r>
            <a:r>
              <a:rPr lang="en-US" dirty="0" err="1" smtClean="0">
                <a:solidFill>
                  <a:srgbClr val="800000"/>
                </a:solidFill>
              </a:rPr>
              <a:t>compléterez</a:t>
            </a:r>
            <a:r>
              <a:rPr lang="en-US" dirty="0" smtClean="0">
                <a:solidFill>
                  <a:srgbClr val="800000"/>
                </a:solidFill>
              </a:rPr>
              <a:t> les phrases de </a:t>
            </a:r>
            <a:r>
              <a:rPr lang="en-US" dirty="0" err="1" smtClean="0">
                <a:solidFill>
                  <a:srgbClr val="800000"/>
                </a:solidFill>
              </a:rPr>
              <a:t>l’exercice</a:t>
            </a:r>
            <a:r>
              <a:rPr lang="en-US" dirty="0" smtClean="0">
                <a:solidFill>
                  <a:srgbClr val="800000"/>
                </a:solidFill>
              </a:rPr>
              <a:t> 5 </a:t>
            </a:r>
            <a:endParaRPr lang="en-US" dirty="0" smtClean="0"/>
          </a:p>
          <a:p>
            <a:pPr>
              <a:lnSpc>
                <a:spcPct val="90000"/>
              </a:lnSpc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421128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9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9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9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9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9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9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203" grpId="0" build="p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322</TotalTime>
  <Words>659</Words>
  <Application>Microsoft Office PowerPoint</Application>
  <PresentationFormat>On-screen Show (4:3)</PresentationFormat>
  <Paragraphs>184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Theme9</vt:lpstr>
      <vt:lpstr>C’est à toi! – Level 2</vt:lpstr>
      <vt:lpstr>Pratiquons avec </vt:lpstr>
      <vt:lpstr>Pour former le passé composé d’un verbe réfléchi</vt:lpstr>
      <vt:lpstr>Exemple pour se laver</vt:lpstr>
      <vt:lpstr>Se laver</vt:lpstr>
      <vt:lpstr>Se laver</vt:lpstr>
      <vt:lpstr>Et la négation avec Ne—pas </vt:lpstr>
      <vt:lpstr>Se laver</vt:lpstr>
      <vt:lpstr>Pratiquons avec le livre p. 184 EX. 5</vt:lpstr>
      <vt:lpstr>Pratiquons avec le livre p. 184 EX. 5</vt:lpstr>
      <vt:lpstr>Pratiquons avec le livre p. 184 EX. 6 </vt:lpstr>
      <vt:lpstr>Pratiquons avec le livre p. 184 EX. 6 </vt:lpstr>
      <vt:lpstr>Pratiquons avec le livre p. 184 EX. 6 _ Qui s’est peigné</vt:lpstr>
      <vt:lpstr>Pratiquons avec le livre p. 184 EX. 6 </vt:lpstr>
      <vt:lpstr>Pratiquons avec le livre p. 184 EX. 6 </vt:lpstr>
      <vt:lpstr>Rappel : Note de grammaire</vt:lpstr>
      <vt:lpstr>Note de grammaire</vt:lpstr>
      <vt:lpstr>Elle s’est lavée ( en général)</vt:lpstr>
      <vt:lpstr>Pratiquons!</vt:lpstr>
      <vt:lpstr>#1</vt:lpstr>
      <vt:lpstr>#2</vt:lpstr>
      <vt:lpstr>#3</vt:lpstr>
      <vt:lpstr>#4</vt:lpstr>
      <vt:lpstr>#5</vt:lpstr>
      <vt:lpstr>#6</vt:lpstr>
    </vt:vector>
  </TitlesOfParts>
  <Company>Fairfield Ludlowe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Windows User</cp:lastModifiedBy>
  <cp:revision>47</cp:revision>
  <dcterms:created xsi:type="dcterms:W3CDTF">2012-01-23T22:41:45Z</dcterms:created>
  <dcterms:modified xsi:type="dcterms:W3CDTF">2013-03-20T18:01:54Z</dcterms:modified>
</cp:coreProperties>
</file>